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6"/>
  </p:notesMasterIdLst>
  <p:sldIdLst>
    <p:sldId id="256" r:id="rId2"/>
    <p:sldId id="310" r:id="rId3"/>
    <p:sldId id="305" r:id="rId4"/>
    <p:sldId id="283" r:id="rId5"/>
  </p:sldIdLst>
  <p:sldSz cx="9144000" cy="5143500" type="screen16x9"/>
  <p:notesSz cx="6858000" cy="9144000"/>
  <p:embeddedFontLst>
    <p:embeddedFont>
      <p:font typeface="Maven Pro" pitchFamily="2" charset="77"/>
      <p:regular r:id="rId7"/>
      <p:bold r:id="rId8"/>
    </p:embeddedFont>
    <p:embeddedFont>
      <p:font typeface="Maven Pro Medium" pitchFamily="2" charset="77"/>
      <p:regular r:id="rId9"/>
      <p:bold r:id="rId10"/>
    </p:embeddedFont>
    <p:embeddedFont>
      <p:font typeface="MuseoModerno" pitchFamily="2" charset="77"/>
      <p:regular r:id="rId11"/>
      <p:bold r:id="rId12"/>
    </p:embeddedFont>
    <p:embeddedFont>
      <p:font typeface="MuseoModerno ExtraBold" pitchFamily="2" charset="77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D988DC6-9186-83E7-B478-A6C3954C1D21}" name="Manuel Pasieka" initials="MP" userId="6068b8fd6560bfc0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E88CC0-F767-4FA2-8934-6BD82F6060E4}">
  <a:tblStyle styleId="{4CE88CC0-F767-4FA2-8934-6BD82F6060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86"/>
    <p:restoredTop sz="89645"/>
  </p:normalViewPr>
  <p:slideViewPr>
    <p:cSldViewPr snapToGrid="0" snapToObjects="1">
      <p:cViewPr varScale="1">
        <p:scale>
          <a:sx n="400" d="100"/>
          <a:sy n="400" d="100"/>
        </p:scale>
        <p:origin x="3336" y="584"/>
      </p:cViewPr>
      <p:guideLst/>
    </p:cSldViewPr>
  </p:slideViewPr>
  <p:notesTextViewPr>
    <p:cViewPr>
      <p:scale>
        <a:sx n="215" d="100"/>
        <a:sy n="215" d="100"/>
      </p:scale>
      <p:origin x="0" y="0"/>
    </p:cViewPr>
  </p:notesTextViewPr>
  <p:notesViewPr>
    <p:cSldViewPr snapToGrid="0" snapToObjects="1">
      <p:cViewPr varScale="1">
        <p:scale>
          <a:sx n="268" d="100"/>
          <a:sy n="268" d="100"/>
        </p:scale>
        <p:origin x="8392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media/image1.jp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05ec259bc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05ec259bc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7523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g106678f01ef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1" name="Google Shape;701;g106678f01ef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81600" y="980400"/>
            <a:ext cx="7780800" cy="23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81600" y="3370500"/>
            <a:ext cx="778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1800001">
            <a:off x="420499" y="3086025"/>
            <a:ext cx="1630675" cy="1834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4900" y="2950426"/>
            <a:ext cx="5430749" cy="4254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100000">
            <a:off x="879546" y="3611207"/>
            <a:ext cx="784589" cy="7845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164674">
            <a:off x="439471" y="340789"/>
            <a:ext cx="784588" cy="7845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4690383" flipH="1">
            <a:off x="7841862" y="108234"/>
            <a:ext cx="1064275" cy="1126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218474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bg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 dirty="0"/>
          </a:p>
        </p:txBody>
      </p:sp>
      <p:pic>
        <p:nvPicPr>
          <p:cNvPr id="28" name="Google Shape;2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7856000" flipH="1">
            <a:off x="7807451" y="-229124"/>
            <a:ext cx="1934205" cy="20472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81239">
            <a:off x="8257821" y="1647105"/>
            <a:ext cx="784591" cy="784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Imagen que contiene Icono&#10;&#10;Descripción generada automáticamente">
            <a:extLst>
              <a:ext uri="{FF2B5EF4-FFF2-40B4-BE49-F238E27FC236}">
                <a16:creationId xmlns:a16="http://schemas.microsoft.com/office/drawing/2014/main" id="{4DD16A04-AB36-B702-A769-40E723F854D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11126" y="4309612"/>
            <a:ext cx="914400" cy="9144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159900" y="463119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bg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 dirty="0"/>
          </a:p>
        </p:txBody>
      </p:sp>
      <p:pic>
        <p:nvPicPr>
          <p:cNvPr id="42" name="Google Shape;42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6177325" flipH="1">
            <a:off x="146063" y="2947895"/>
            <a:ext cx="1934205" cy="2047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759919">
            <a:off x="7816860" y="173259"/>
            <a:ext cx="784591" cy="784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n 5" descr="Imagen que contiene Icono&#10;&#10;Descripción generada automáticamente">
            <a:extLst>
              <a:ext uri="{FF2B5EF4-FFF2-40B4-BE49-F238E27FC236}">
                <a16:creationId xmlns:a16="http://schemas.microsoft.com/office/drawing/2014/main" id="{9F90B223-B9A3-BB3F-B0D5-30179A0C5C9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11126" y="4309612"/>
            <a:ext cx="914400" cy="914400"/>
          </a:xfrm>
          <a:prstGeom prst="rect">
            <a:avLst/>
          </a:prstGeom>
        </p:spPr>
      </p:pic>
      <p:sp>
        <p:nvSpPr>
          <p:cNvPr id="9" name="Google Shape;299;p42">
            <a:extLst>
              <a:ext uri="{FF2B5EF4-FFF2-40B4-BE49-F238E27FC236}">
                <a16:creationId xmlns:a16="http://schemas.microsoft.com/office/drawing/2014/main" id="{50AA875C-634E-110F-362E-B74D119AE39D}"/>
              </a:ext>
            </a:extLst>
          </p:cNvPr>
          <p:cNvSpPr txBox="1">
            <a:spLocks noGrp="1"/>
          </p:cNvSpPr>
          <p:nvPr userDrawn="1"/>
        </p:nvSpPr>
        <p:spPr>
          <a:xfrm>
            <a:off x="708600" y="1186057"/>
            <a:ext cx="7070502" cy="2617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9pPr>
          </a:lstStyle>
          <a:p>
            <a:pPr marL="0" indent="0" algn="l"/>
            <a:endParaRPr lang="en-US" b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 userDrawn="1">
  <p:cSld name="CUSTOM_21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846203" flipH="1">
            <a:off x="7179418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9592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8853805" flipH="1">
            <a:off x="7517741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41;p6">
            <a:extLst>
              <a:ext uri="{FF2B5EF4-FFF2-40B4-BE49-F238E27FC236}">
                <a16:creationId xmlns:a16="http://schemas.microsoft.com/office/drawing/2014/main" id="{584929D9-E381-3AE6-5367-82A108DB1CA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159900" y="463119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bg1"/>
                </a:solidFill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s-ES" smtClean="0"/>
              <a:pPr/>
              <a:t>‹Nº›</a:t>
            </a:fld>
            <a:endParaRPr lang="es-ES" dirty="0"/>
          </a:p>
        </p:txBody>
      </p:sp>
      <p:pic>
        <p:nvPicPr>
          <p:cNvPr id="7" name="Imagen 6" descr="Imagen que contiene Icono&#10;&#10;Descripción generada automáticamente">
            <a:extLst>
              <a:ext uri="{FF2B5EF4-FFF2-40B4-BE49-F238E27FC236}">
                <a16:creationId xmlns:a16="http://schemas.microsoft.com/office/drawing/2014/main" id="{5BC2C585-8E89-431D-E2ED-1FE85375736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011126" y="4309612"/>
            <a:ext cx="914400" cy="914400"/>
          </a:xfrm>
          <a:prstGeom prst="rect">
            <a:avLst/>
          </a:prstGeom>
        </p:spPr>
      </p:pic>
      <p:sp>
        <p:nvSpPr>
          <p:cNvPr id="10" name="Google Shape;299;p42">
            <a:extLst>
              <a:ext uri="{FF2B5EF4-FFF2-40B4-BE49-F238E27FC236}">
                <a16:creationId xmlns:a16="http://schemas.microsoft.com/office/drawing/2014/main" id="{32FC1490-346A-28D0-D090-87647751EE16}"/>
              </a:ext>
            </a:extLst>
          </p:cNvPr>
          <p:cNvSpPr txBox="1">
            <a:spLocks noGrp="1"/>
          </p:cNvSpPr>
          <p:nvPr userDrawn="1"/>
        </p:nvSpPr>
        <p:spPr>
          <a:xfrm>
            <a:off x="708600" y="1186057"/>
            <a:ext cx="7070502" cy="2617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9pPr>
          </a:lstStyle>
          <a:p>
            <a:pPr marL="0" indent="0" algn="l"/>
            <a:endParaRPr lang="en-US" b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6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>
            <a:spLocks noGrp="1"/>
          </p:cNvSpPr>
          <p:nvPr>
            <p:ph type="subTitle" idx="1"/>
          </p:nvPr>
        </p:nvSpPr>
        <p:spPr>
          <a:xfrm>
            <a:off x="2554800" y="4203362"/>
            <a:ext cx="4034400" cy="2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8" name="Google Shape;238;p34"/>
          <p:cNvSpPr txBox="1">
            <a:spLocks noGrp="1"/>
          </p:cNvSpPr>
          <p:nvPr>
            <p:ph type="subTitle" idx="2"/>
          </p:nvPr>
        </p:nvSpPr>
        <p:spPr>
          <a:xfrm>
            <a:off x="2851500" y="2349237"/>
            <a:ext cx="34410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4"/>
          <p:cNvSpPr txBox="1">
            <a:spLocks noGrp="1"/>
          </p:cNvSpPr>
          <p:nvPr>
            <p:ph type="title"/>
          </p:nvPr>
        </p:nvSpPr>
        <p:spPr>
          <a:xfrm>
            <a:off x="1475700" y="471838"/>
            <a:ext cx="6192600" cy="1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pic>
        <p:nvPicPr>
          <p:cNvPr id="241" name="Google Shape;241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30472" y="-3523600"/>
            <a:ext cx="5277651" cy="67230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 flipH="1">
            <a:off x="-109625" y="1903725"/>
            <a:ext cx="3202249" cy="2508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 flipH="1">
            <a:off x="494276" y="2778801"/>
            <a:ext cx="1459850" cy="145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100000" flipH="1">
            <a:off x="7360947" y="2269023"/>
            <a:ext cx="1318861" cy="1318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6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519443">
            <a:off x="6772286" y="517044"/>
            <a:ext cx="2433749" cy="1906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19406">
            <a:off x="6810445" y="289965"/>
            <a:ext cx="1081077" cy="1081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1679024" y="593224"/>
            <a:ext cx="3684399" cy="4615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557728">
            <a:off x="1376771" y="3369758"/>
            <a:ext cx="1090751" cy="1154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959238">
            <a:off x="238309" y="907910"/>
            <a:ext cx="1038583" cy="1038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7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06076" y="-1894000"/>
            <a:ext cx="3565175" cy="4465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0998" y="260723"/>
            <a:ext cx="1121725" cy="1187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846203">
            <a:off x="293574" y="65276"/>
            <a:ext cx="1630675" cy="18349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095476" y="3573100"/>
            <a:ext cx="4710674" cy="36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8853805">
            <a:off x="801336" y="571578"/>
            <a:ext cx="784590" cy="784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useoModerno"/>
              <a:buNone/>
              <a:defRPr sz="2800">
                <a:solidFill>
                  <a:schemeClr val="lt1"/>
                </a:solidFill>
                <a:latin typeface="MuseoModerno"/>
                <a:ea typeface="MuseoModerno"/>
                <a:cs typeface="MuseoModerno"/>
                <a:sym typeface="MuseoModerno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8" r:id="rId4"/>
    <p:sldLayoutId id="2147483667" r:id="rId5"/>
    <p:sldLayoutId id="2147483680" r:id="rId6"/>
    <p:sldLayoutId id="2147483681" r:id="rId7"/>
    <p:sldLayoutId id="2147483682" r:id="rId8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PfT4lq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ctrTitle"/>
          </p:nvPr>
        </p:nvSpPr>
        <p:spPr>
          <a:xfrm>
            <a:off x="681600" y="980400"/>
            <a:ext cx="7780800" cy="23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Personal Introduction</a:t>
            </a:r>
            <a:br>
              <a:rPr lang="en"/>
            </a:br>
            <a:r>
              <a:rPr lang="en"/>
              <a:t>to</a:t>
            </a:r>
            <a:r>
              <a:rPr lang="en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 </a:t>
            </a:r>
            <a:r>
              <a:rPr lang="en" dirty="0" err="1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Motius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  <p:sp>
        <p:nvSpPr>
          <p:cNvPr id="266" name="Google Shape;266;p39"/>
          <p:cNvSpPr txBox="1">
            <a:spLocks noGrp="1"/>
          </p:cNvSpPr>
          <p:nvPr>
            <p:ph type="subTitle" idx="1"/>
          </p:nvPr>
        </p:nvSpPr>
        <p:spPr>
          <a:xfrm>
            <a:off x="681600" y="2663364"/>
            <a:ext cx="77808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Manuel Pasieka , 25 Mai 2022</a:t>
            </a:r>
            <a:endParaRPr dirty="0"/>
          </a:p>
        </p:txBody>
      </p:sp>
      <p:sp>
        <p:nvSpPr>
          <p:cNvPr id="4" name="AutoShape 2" descr="Motius">
            <a:extLst>
              <a:ext uri="{FF2B5EF4-FFF2-40B4-BE49-F238E27FC236}">
                <a16:creationId xmlns:a16="http://schemas.microsoft.com/office/drawing/2014/main" id="{A70FFF22-E3FB-BAB7-05D4-D007F20531A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032000" y="28511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0"/>
          <p:cNvSpPr txBox="1">
            <a:spLocks noGrp="1"/>
          </p:cNvSpPr>
          <p:nvPr>
            <p:ph type="title"/>
          </p:nvPr>
        </p:nvSpPr>
        <p:spPr>
          <a:xfrm>
            <a:off x="708600" y="445025"/>
            <a:ext cx="7726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rgbClr val="0E0E0E"/>
              </a:buClr>
              <a:buSzPts val="1100"/>
            </a:pPr>
            <a:r>
              <a:rPr lang="en-US" dirty="0"/>
              <a:t>Manuel Pasieka</a:t>
            </a:r>
          </a:p>
        </p:txBody>
      </p:sp>
      <p:sp>
        <p:nvSpPr>
          <p:cNvPr id="272" name="Google Shape;272;p40"/>
          <p:cNvSpPr txBox="1">
            <a:spLocks noGrp="1"/>
          </p:cNvSpPr>
          <p:nvPr>
            <p:ph type="body" idx="1"/>
          </p:nvPr>
        </p:nvSpPr>
        <p:spPr>
          <a:xfrm>
            <a:off x="708600" y="1152475"/>
            <a:ext cx="77268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lnSpc>
                <a:spcPct val="100000"/>
              </a:lnSpc>
              <a:buClr>
                <a:schemeClr val="bg1"/>
              </a:buClr>
              <a:buSzPts val="1100"/>
              <a:buFontTx/>
              <a:buChar char="-"/>
            </a:pPr>
            <a:r>
              <a:rPr lang="en-US" dirty="0"/>
              <a:t>AI Consultant – “</a:t>
            </a:r>
            <a:r>
              <a:rPr lang="en-US" sz="1400" i="1" dirty="0"/>
              <a:t>Leverage the power of machine learning for your business</a:t>
            </a:r>
            <a:r>
              <a:rPr lang="en-US" dirty="0"/>
              <a:t>” 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Tx/>
              <a:buChar char="-"/>
            </a:pPr>
            <a:r>
              <a:rPr lang="en-US" dirty="0"/>
              <a:t>Host of the Austrian AI Podcast</a:t>
            </a:r>
          </a:p>
        </p:txBody>
      </p:sp>
      <p:pic>
        <p:nvPicPr>
          <p:cNvPr id="3" name="Imagen 2" descr="Un hombre con lentes y traje&#10;&#10;Descripción generada automáticamente">
            <a:extLst>
              <a:ext uri="{FF2B5EF4-FFF2-40B4-BE49-F238E27FC236}">
                <a16:creationId xmlns:a16="http://schemas.microsoft.com/office/drawing/2014/main" id="{C001D4C1-CFD4-41BF-2925-3251223C98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426" y="2074763"/>
            <a:ext cx="2588454" cy="2588454"/>
          </a:xfrm>
          <a:prstGeom prst="ellipse">
            <a:avLst/>
          </a:prstGeom>
        </p:spPr>
      </p:pic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8B48364B-24FD-4683-7E7E-3D69FFA4D9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mtClean="0">
                <a:solidFill>
                  <a:schemeClr val="bg1"/>
                </a:solidFill>
              </a:rPr>
              <a:t>2</a:t>
            </a:fld>
            <a:endParaRPr lang="es-ES" dirty="0">
              <a:solidFill>
                <a:schemeClr val="bg1"/>
              </a:solidFill>
            </a:endParaRPr>
          </a:p>
        </p:txBody>
      </p:sp>
      <p:pic>
        <p:nvPicPr>
          <p:cNvPr id="4" name="Imagen 3" descr="Imagen que contiene Icono&#10;&#10;Descripción generada automáticamente">
            <a:extLst>
              <a:ext uri="{FF2B5EF4-FFF2-40B4-BE49-F238E27FC236}">
                <a16:creationId xmlns:a16="http://schemas.microsoft.com/office/drawing/2014/main" id="{3DA4D4EC-420F-EDDA-C904-38E4B13AE8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4125" y="234131"/>
            <a:ext cx="914400" cy="914400"/>
          </a:xfrm>
          <a:prstGeom prst="rect">
            <a:avLst/>
          </a:prstGeom>
        </p:spPr>
      </p:pic>
      <p:pic>
        <p:nvPicPr>
          <p:cNvPr id="5" name="Imagen 4" descr="Texto&#10;&#10;Descripción generada automáticamente">
            <a:extLst>
              <a:ext uri="{FF2B5EF4-FFF2-40B4-BE49-F238E27FC236}">
                <a16:creationId xmlns:a16="http://schemas.microsoft.com/office/drawing/2014/main" id="{748D5F70-FBA1-C292-69F8-67CACE542A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9913" y="2074763"/>
            <a:ext cx="2588454" cy="258845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26406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277;p41">
            <a:extLst>
              <a:ext uri="{FF2B5EF4-FFF2-40B4-BE49-F238E27FC236}">
                <a16:creationId xmlns:a16="http://schemas.microsoft.com/office/drawing/2014/main" id="{EF884317-D973-E732-3645-964B1A6CEB9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3412876">
            <a:off x="7104696" y="3910580"/>
            <a:ext cx="1064421" cy="11232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61A221F-8AD2-3728-524A-11455FB09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681" y="247712"/>
            <a:ext cx="7726800" cy="572700"/>
          </a:xfrm>
        </p:spPr>
        <p:txBody>
          <a:bodyPr/>
          <a:lstStyle/>
          <a:p>
            <a:r>
              <a:rPr lang="en-US" dirty="0"/>
              <a:t>Defect Prevention/Cost reduction (2020)</a:t>
            </a:r>
            <a:endParaRPr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A7F0A59C-F8E6-971F-840C-392919A69B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ES" smtClean="0"/>
              <a:pPr/>
              <a:t>3</a:t>
            </a:fld>
            <a:endParaRPr lang="es-ES" dirty="0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8E229C43-BA53-E38B-E3E7-83885C362F57}"/>
              </a:ext>
            </a:extLst>
          </p:cNvPr>
          <p:cNvSpPr txBox="1"/>
          <p:nvPr/>
        </p:nvSpPr>
        <p:spPr>
          <a:xfrm>
            <a:off x="2568575" y="1676400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dirty="0"/>
          </a:p>
        </p:txBody>
      </p:sp>
      <p:sp>
        <p:nvSpPr>
          <p:cNvPr id="7" name="Google Shape;299;p42">
            <a:extLst>
              <a:ext uri="{FF2B5EF4-FFF2-40B4-BE49-F238E27FC236}">
                <a16:creationId xmlns:a16="http://schemas.microsoft.com/office/drawing/2014/main" id="{DAF1C5ED-0FEB-D2B3-2A57-89A4222B9274}"/>
              </a:ext>
            </a:extLst>
          </p:cNvPr>
          <p:cNvSpPr txBox="1">
            <a:spLocks noGrp="1"/>
          </p:cNvSpPr>
          <p:nvPr/>
        </p:nvSpPr>
        <p:spPr>
          <a:xfrm>
            <a:off x="573681" y="673331"/>
            <a:ext cx="6103076" cy="355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None/>
              <a:defRPr sz="1400" b="0" i="0" u="none" strike="noStrike" cap="none">
                <a:solidFill>
                  <a:schemeClr val="lt1"/>
                </a:solidFill>
                <a:latin typeface="Maven Pro Medium"/>
                <a:ea typeface="Maven Pro Medium"/>
                <a:cs typeface="Maven Pro Medium"/>
                <a:sym typeface="Maven Pro"/>
              </a:defRPr>
            </a:lvl9pPr>
          </a:lstStyle>
          <a:p>
            <a:pPr marL="0" indent="0" algn="l"/>
            <a:r>
              <a:rPr lang="en-US" sz="1100" dirty="0"/>
              <a:t>Second Phase PoC, 8-12 weeks</a:t>
            </a:r>
          </a:p>
          <a:p>
            <a:pPr marL="0" indent="0" algn="l"/>
            <a:r>
              <a:rPr lang="en-US" sz="1100" dirty="0"/>
              <a:t>Anomaly detection of time series data, recorded from 3 accelerometers in order to identify defects during production before QA. </a:t>
            </a:r>
          </a:p>
          <a:p>
            <a:pPr marL="0" indent="0" algn="l"/>
            <a:endParaRPr lang="en-US" dirty="0"/>
          </a:p>
          <a:p>
            <a:pPr marL="342900" algn="l">
              <a:buAutoNum type="arabicPeriod"/>
            </a:pPr>
            <a:r>
              <a:rPr lang="en-US" dirty="0"/>
              <a:t>Data Ingest</a:t>
            </a:r>
            <a:br>
              <a:rPr lang="en-US" dirty="0"/>
            </a:br>
            <a:r>
              <a:rPr lang="en-US" sz="1100" dirty="0"/>
              <a:t>Raw data resampling and filtering in Spark, export to parquet</a:t>
            </a:r>
            <a:r>
              <a:rPr lang="en-US" dirty="0"/>
              <a:t>.</a:t>
            </a:r>
          </a:p>
          <a:p>
            <a:pPr marL="342900" algn="l">
              <a:buAutoNum type="arabicPeriod"/>
            </a:pPr>
            <a:endParaRPr lang="en-US" dirty="0"/>
          </a:p>
          <a:p>
            <a:pPr marL="342900" algn="l">
              <a:buAutoNum type="arabicPeriod"/>
            </a:pPr>
            <a:r>
              <a:rPr lang="en-US" dirty="0"/>
              <a:t>Data Processing and Feature engineering</a:t>
            </a:r>
            <a:br>
              <a:rPr lang="en-US" dirty="0"/>
            </a:br>
            <a:r>
              <a:rPr lang="en-US" sz="1100" dirty="0"/>
              <a:t>Partitioning of time series into production steps, fusing meta data, alignment of sensor streams, Transformation to frequency domain</a:t>
            </a:r>
            <a:br>
              <a:rPr lang="en-US" dirty="0"/>
            </a:br>
            <a:r>
              <a:rPr lang="en-US" dirty="0"/>
              <a:t> </a:t>
            </a:r>
          </a:p>
          <a:p>
            <a:pPr marL="342900" algn="l">
              <a:buAutoNum type="arabicPeriod"/>
            </a:pPr>
            <a:r>
              <a:rPr lang="en-US" dirty="0"/>
              <a:t>Anomaly Detection</a:t>
            </a:r>
            <a:br>
              <a:rPr lang="en-US" dirty="0"/>
            </a:br>
            <a:r>
              <a:rPr lang="en-US" sz="1100" dirty="0"/>
              <a:t>Building of different anomaly detection models for the time and frequency domain. Model selection based on F1 score.</a:t>
            </a:r>
            <a:r>
              <a:rPr lang="en-US" dirty="0"/>
              <a:t> </a:t>
            </a:r>
          </a:p>
          <a:p>
            <a:pPr marL="342900" algn="l">
              <a:buAutoNum type="arabicPeriod"/>
            </a:pPr>
            <a:endParaRPr lang="en-US" dirty="0"/>
          </a:p>
          <a:p>
            <a:pPr marL="0" indent="0" algn="l"/>
            <a:r>
              <a:rPr lang="en-US" dirty="0"/>
              <a:t>Outcome</a:t>
            </a:r>
            <a:br>
              <a:rPr lang="en-US" dirty="0"/>
            </a:br>
            <a:r>
              <a:rPr lang="en-US" sz="1100" dirty="0"/>
              <a:t>High false positive rate: working with high precision &gt;95% on individual steps but false positive rate for the complete manufacturing process was too high for desired use case.</a:t>
            </a:r>
          </a:p>
          <a:p>
            <a:pPr marL="0" indent="0" algn="l"/>
            <a:endParaRPr lang="en-US" dirty="0"/>
          </a:p>
          <a:p>
            <a:pPr marL="0" indent="0" algn="l"/>
            <a:r>
              <a:rPr lang="en-US" dirty="0"/>
              <a:t>Learnings</a:t>
            </a:r>
            <a:br>
              <a:rPr lang="en-US" dirty="0"/>
            </a:br>
            <a:r>
              <a:rPr lang="en-US" sz="1100" dirty="0"/>
              <a:t>Improve customer expectation management, closer collaboration with domain experts, extend sensing modalities</a:t>
            </a:r>
          </a:p>
        </p:txBody>
      </p:sp>
      <p:pic>
        <p:nvPicPr>
          <p:cNvPr id="5" name="Imagen 4" descr="Imagen que contiene firmar&#10;&#10;Descripción generada automáticamente">
            <a:extLst>
              <a:ext uri="{FF2B5EF4-FFF2-40B4-BE49-F238E27FC236}">
                <a16:creationId xmlns:a16="http://schemas.microsoft.com/office/drawing/2014/main" id="{0C5D475F-616A-8E18-1F3B-601C6D9A44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271" y="1830288"/>
            <a:ext cx="1784350" cy="1635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260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8419;p87">
            <a:hlinkClick r:id="rId3"/>
            <a:extLst>
              <a:ext uri="{FF2B5EF4-FFF2-40B4-BE49-F238E27FC236}">
                <a16:creationId xmlns:a16="http://schemas.microsoft.com/office/drawing/2014/main" id="{47CD7555-2AB7-6745-482F-0ACEC03BB26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1838" y="4140299"/>
            <a:ext cx="2241874" cy="897350"/>
          </a:xfrm>
          <a:prstGeom prst="rect">
            <a:avLst/>
          </a:prstGeom>
          <a:noFill/>
          <a:ln>
            <a:noFill/>
          </a:ln>
        </p:spPr>
      </p:pic>
      <p:sp>
        <p:nvSpPr>
          <p:cNvPr id="703" name="Google Shape;703;p66"/>
          <p:cNvSpPr txBox="1">
            <a:spLocks noGrp="1"/>
          </p:cNvSpPr>
          <p:nvPr>
            <p:ph type="subTitle" idx="1"/>
          </p:nvPr>
        </p:nvSpPr>
        <p:spPr>
          <a:xfrm>
            <a:off x="2405575" y="4003337"/>
            <a:ext cx="4034400" cy="23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Powered by</a:t>
            </a:r>
            <a:endParaRPr dirty="0"/>
          </a:p>
        </p:txBody>
      </p:sp>
      <p:sp>
        <p:nvSpPr>
          <p:cNvPr id="704" name="Google Shape;704;p66"/>
          <p:cNvSpPr txBox="1">
            <a:spLocks noGrp="1"/>
          </p:cNvSpPr>
          <p:nvPr>
            <p:ph type="subTitle" idx="2"/>
          </p:nvPr>
        </p:nvSpPr>
        <p:spPr>
          <a:xfrm>
            <a:off x="2851500" y="2349237"/>
            <a:ext cx="34410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Does anyone have any questions?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 err="1"/>
              <a:t>contact@manuelpasieka.com</a:t>
            </a:r>
            <a:endParaRPr lang="en" dirty="0"/>
          </a:p>
        </p:txBody>
      </p:sp>
      <p:sp>
        <p:nvSpPr>
          <p:cNvPr id="705" name="Google Shape;705;p66"/>
          <p:cNvSpPr txBox="1">
            <a:spLocks noGrp="1"/>
          </p:cNvSpPr>
          <p:nvPr>
            <p:ph type="title"/>
          </p:nvPr>
        </p:nvSpPr>
        <p:spPr>
          <a:xfrm>
            <a:off x="1475700" y="471838"/>
            <a:ext cx="6192600" cy="15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useoModerno ExtraBold"/>
                <a:ea typeface="MuseoModerno ExtraBold"/>
                <a:cs typeface="MuseoModerno ExtraBold"/>
                <a:sym typeface="MuseoModerno ExtraBold"/>
              </a:rPr>
              <a:t>Thanks!</a:t>
            </a:r>
            <a:endParaRPr dirty="0">
              <a:latin typeface="MuseoModerno ExtraBold"/>
              <a:ea typeface="MuseoModerno ExtraBold"/>
              <a:cs typeface="MuseoModerno ExtraBold"/>
              <a:sym typeface="MuseoModerno Extra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rtificial Intelligence in Chemistry Services Company Profile by Slidesgo">
  <a:themeElements>
    <a:clrScheme name="Simple Light">
      <a:dk1>
        <a:srgbClr val="000000"/>
      </a:dk1>
      <a:lt1>
        <a:srgbClr val="FFFFFF"/>
      </a:lt1>
      <a:dk2>
        <a:srgbClr val="F60863"/>
      </a:dk2>
      <a:lt2>
        <a:srgbClr val="11000B"/>
      </a:lt2>
      <a:accent1>
        <a:srgbClr val="41046C"/>
      </a:accent1>
      <a:accent2>
        <a:srgbClr val="D16D0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23525</TotalTime>
  <Words>202</Words>
  <Application>Microsoft Macintosh PowerPoint</Application>
  <PresentationFormat>Presentación en pantalla (16:9)</PresentationFormat>
  <Paragraphs>24</Paragraphs>
  <Slides>4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10" baseType="lpstr">
      <vt:lpstr>MuseoModerno</vt:lpstr>
      <vt:lpstr>Maven Pro Medium</vt:lpstr>
      <vt:lpstr>Arial</vt:lpstr>
      <vt:lpstr>Maven Pro</vt:lpstr>
      <vt:lpstr>MuseoModerno ExtraBold</vt:lpstr>
      <vt:lpstr>Artificial Intelligence in Chemistry Services Company Profile by Slidesgo</vt:lpstr>
      <vt:lpstr>Personal Introduction to Motius</vt:lpstr>
      <vt:lpstr>Manuel Pasieka</vt:lpstr>
      <vt:lpstr>Defect Prevention/Cost reduction (2020)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 Security for Machine Learning</dc:title>
  <cp:lastModifiedBy>Manuel Pasieka</cp:lastModifiedBy>
  <cp:revision>19</cp:revision>
  <dcterms:modified xsi:type="dcterms:W3CDTF">2022-05-25T06:55:00Z</dcterms:modified>
</cp:coreProperties>
</file>